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873"/>
    <a:srgbClr val="99CC00"/>
    <a:srgbClr val="FF3300"/>
    <a:srgbClr val="FF00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38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6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62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78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51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8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79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28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55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90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219D8-0BF0-418C-A6E6-B405C671BDCF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B99C-EEDF-45C4-9C2F-549573B2E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20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5306C78-1643-CC50-0D75-4D0055DF84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23403"/>
              </p:ext>
            </p:extLst>
          </p:nvPr>
        </p:nvGraphicFramePr>
        <p:xfrm>
          <a:off x="101981" y="5150050"/>
          <a:ext cx="6654038" cy="3422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879">
                  <a:extLst>
                    <a:ext uri="{9D8B030D-6E8A-4147-A177-3AD203B41FA5}">
                      <a16:colId xmlns:a16="http://schemas.microsoft.com/office/drawing/2014/main" val="373883124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80052265"/>
                    </a:ext>
                  </a:extLst>
                </a:gridCol>
                <a:gridCol w="589135">
                  <a:extLst>
                    <a:ext uri="{9D8B030D-6E8A-4147-A177-3AD203B41FA5}">
                      <a16:colId xmlns:a16="http://schemas.microsoft.com/office/drawing/2014/main" val="2349024256"/>
                    </a:ext>
                  </a:extLst>
                </a:gridCol>
                <a:gridCol w="2881424">
                  <a:extLst>
                    <a:ext uri="{9D8B030D-6E8A-4147-A177-3AD203B41FA5}">
                      <a16:colId xmlns:a16="http://schemas.microsoft.com/office/drawing/2014/main" val="2816177734"/>
                    </a:ext>
                  </a:extLst>
                </a:gridCol>
              </a:tblGrid>
              <a:tr h="543009">
                <a:tc gridSpan="2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団体名：　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住所：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377311"/>
                  </a:ext>
                </a:extLst>
              </a:tr>
              <a:tr h="658389">
                <a:tc gridSpan="2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参加者名①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参加者名②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164500"/>
                  </a:ext>
                </a:extLst>
              </a:tr>
              <a:tr h="697118">
                <a:tc gridSpan="2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参加者名③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参加者名④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653580"/>
                  </a:ext>
                </a:extLst>
              </a:tr>
              <a:tr h="904654">
                <a:tc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電話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FAX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MAIL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706592"/>
                  </a:ext>
                </a:extLst>
              </a:tr>
              <a:tr h="619660">
                <a:tc gridSpan="4">
                  <a:txBody>
                    <a:bodyPr/>
                    <a:lstStyle/>
                    <a:p>
                      <a:pPr algn="l"/>
                      <a:r>
                        <a:rPr lang="ja-JP" sz="1600" kern="100" dirty="0">
                          <a:effectLst/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オプションツアー　　参加　／　不参加　　※〇印で囲んでください。</a:t>
                      </a:r>
                      <a:endParaRPr lang="ja-JP" sz="1050" kern="100" dirty="0">
                        <a:effectLst/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05704"/>
                  </a:ext>
                </a:extLst>
              </a:tr>
            </a:tbl>
          </a:graphicData>
        </a:graphic>
      </p:graphicFrame>
      <p:sp>
        <p:nvSpPr>
          <p:cNvPr id="11" name="Rectangle 12">
            <a:extLst>
              <a:ext uri="{FF2B5EF4-FFF2-40B4-BE49-F238E27FC236}">
                <a16:creationId xmlns:a16="http://schemas.microsoft.com/office/drawing/2014/main" id="{DDF9299D-EF4D-6A77-B645-3B1B69602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63" y="48799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1873B2F-7BEB-55CE-7FF5-7EF61F023346}"/>
              </a:ext>
            </a:extLst>
          </p:cNvPr>
          <p:cNvCxnSpPr>
            <a:cxnSpLocks/>
          </p:cNvCxnSpPr>
          <p:nvPr/>
        </p:nvCxnSpPr>
        <p:spPr>
          <a:xfrm>
            <a:off x="777802" y="1530904"/>
            <a:ext cx="3387798" cy="0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19BD586-7E4F-C66B-28F0-D57F3145573A}"/>
              </a:ext>
            </a:extLst>
          </p:cNvPr>
          <p:cNvCxnSpPr>
            <a:cxnSpLocks/>
          </p:cNvCxnSpPr>
          <p:nvPr/>
        </p:nvCxnSpPr>
        <p:spPr>
          <a:xfrm>
            <a:off x="3175886" y="2819181"/>
            <a:ext cx="3283527" cy="0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3101280-3BB7-139D-4913-CF32E5316B5D}"/>
              </a:ext>
            </a:extLst>
          </p:cNvPr>
          <p:cNvCxnSpPr>
            <a:cxnSpLocks/>
          </p:cNvCxnSpPr>
          <p:nvPr/>
        </p:nvCxnSpPr>
        <p:spPr>
          <a:xfrm>
            <a:off x="777802" y="3770910"/>
            <a:ext cx="1731623" cy="0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4EF1434-AA51-C7BA-3565-B7178BF0D747}"/>
              </a:ext>
            </a:extLst>
          </p:cNvPr>
          <p:cNvGrpSpPr>
            <a:grpSpLocks/>
          </p:cNvGrpSpPr>
          <p:nvPr/>
        </p:nvGrpSpPr>
        <p:grpSpPr>
          <a:xfrm>
            <a:off x="-2" y="-24614"/>
            <a:ext cx="6858002" cy="9945223"/>
            <a:chOff x="-2" y="-24614"/>
            <a:chExt cx="6858002" cy="9945223"/>
          </a:xfrm>
        </p:grpSpPr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961ECE6F-7CD9-60A7-6232-6441EE4FA9B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0" y="4685300"/>
              <a:ext cx="1555605" cy="4647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br>
                <a: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</a:br>
              <a:r>
                <a:rPr kumimoji="0" lang="ja-JP" altLang="ja-JP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　</a:t>
              </a:r>
              <a:r>
                <a:rPr kumimoji="0" lang="ja-JP" altLang="ja-JP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rPr>
                <a:t>◎申込書</a:t>
              </a:r>
              <a:endParaRPr kumimoji="0" lang="ja-JP" altLang="ja-JP" sz="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38CDED19-12B0-7E94-0B5C-31A9C640B7E4}"/>
                </a:ext>
              </a:extLst>
            </p:cNvPr>
            <p:cNvGrpSpPr>
              <a:grpSpLocks/>
            </p:cNvGrpSpPr>
            <p:nvPr/>
          </p:nvGrpSpPr>
          <p:grpSpPr>
            <a:xfrm>
              <a:off x="-2" y="-24614"/>
              <a:ext cx="6858002" cy="9945223"/>
              <a:chOff x="-2" y="-24614"/>
              <a:chExt cx="6858002" cy="9945223"/>
            </a:xfrm>
          </p:grpSpPr>
          <p:pic>
            <p:nvPicPr>
              <p:cNvPr id="18" name="図 17" descr="木製の棚&#10;&#10;低い精度で自動的に生成された説明">
                <a:extLst>
                  <a:ext uri="{FF2B5EF4-FFF2-40B4-BE49-F238E27FC236}">
                    <a16:creationId xmlns:a16="http://schemas.microsoft.com/office/drawing/2014/main" id="{DDA40FD3-835A-F5CA-00F3-4D082AE777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email">
                <a:alphaModFix amt="85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11200"/>
                        </a14:imgEffect>
                        <a14:imgEffect>
                          <a14:saturation sat="3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-2" y="8621134"/>
                <a:ext cx="6858002" cy="798683"/>
              </a:xfrm>
              <a:prstGeom prst="rect">
                <a:avLst/>
              </a:prstGeom>
              <a:effectLst/>
            </p:spPr>
          </p:pic>
          <p:pic>
            <p:nvPicPr>
              <p:cNvPr id="3" name="図 2" descr="建物, 木製, 座る, 時計 が含まれている画像&#10;&#10;自動的に生成された説明">
                <a:extLst>
                  <a:ext uri="{FF2B5EF4-FFF2-40B4-BE49-F238E27FC236}">
                    <a16:creationId xmlns:a16="http://schemas.microsoft.com/office/drawing/2014/main" id="{FBFFF41B-C993-B8B1-7D1B-2D0BA4C3D28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alphaModFix amt="46000"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300000"/>
                        </a14:imgEffect>
                        <a14:imgEffect>
                          <a14:brightnessContrast bright="-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-1" y="-24614"/>
                <a:ext cx="6756019" cy="4826743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4" name="正方形/長方形 19">
                <a:extLst>
                  <a:ext uri="{FF2B5EF4-FFF2-40B4-BE49-F238E27FC236}">
                    <a16:creationId xmlns:a16="http://schemas.microsoft.com/office/drawing/2014/main" id="{ED2C125C-571D-6452-9E39-383B320BC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50" y="83979"/>
                <a:ext cx="2263775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2000" b="0" i="0" u="none" strike="noStrike" cap="none" normalizeH="0" baseline="0" dirty="0">
                    <a:ln>
                      <a:noFill/>
                    </a:ln>
                    <a:effectLst>
                      <a:glow rad="1651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スケジュール</a:t>
                </a:r>
                <a:endParaRPr kumimoji="0" lang="ja-JP" altLang="ja-JP" sz="1800" b="0" i="0" u="none" strike="noStrike" cap="none" normalizeH="0" baseline="0" dirty="0">
                  <a:ln>
                    <a:noFill/>
                  </a:ln>
                  <a:effectLst>
                    <a:glow rad="165100">
                      <a:schemeClr val="bg1">
                        <a:alpha val="40000"/>
                      </a:schemeClr>
                    </a:glo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5" name="正方形/長方形 20">
                <a:extLst>
                  <a:ext uri="{FF2B5EF4-FFF2-40B4-BE49-F238E27FC236}">
                    <a16:creationId xmlns:a16="http://schemas.microsoft.com/office/drawing/2014/main" id="{7D35E25E-EAF0-FACA-5F58-85927BB983C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468730" y="537013"/>
                <a:ext cx="6143620" cy="41728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①</a:t>
                </a:r>
                <a:r>
                  <a:rPr kumimoji="0" lang="ja-JP" altLang="ja-JP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オプションツアー</a:t>
                </a:r>
                <a:endParaRPr kumimoji="0" lang="ja-JP" altLang="ja-JP" sz="5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ja-JP" altLang="ja-JP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多良岳</a:t>
                </a:r>
                <a:r>
                  <a:rPr kumimoji="0" lang="en-US" altLang="ja-JP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200</a:t>
                </a: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年の森と多良岳材加工場の視察</a:t>
                </a:r>
                <a:endParaRPr kumimoji="0" lang="en-US" altLang="ja-JP" sz="20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5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sz="200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   </a:t>
                </a:r>
                <a:r>
                  <a:rPr lang="en-US" altLang="ja-JP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9:50</a:t>
                </a:r>
                <a:r>
                  <a:rPr lang="ja-JP" altLang="en-US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　</a:t>
                </a:r>
                <a:r>
                  <a:rPr lang="ja-JP" altLang="en-US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太良町役場駐車場 集合</a:t>
                </a:r>
                <a:endParaRPr kumimoji="0" lang="en-US" altLang="ja-JP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10:00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太良町役場駐車場 出発</a:t>
                </a:r>
                <a:endParaRPr kumimoji="0" lang="en-US" altLang="ja-JP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4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</a:t>
                </a:r>
                <a:r>
                  <a:rPr lang="ja-JP" altLang="en-US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　　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 多良岳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200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年の森 ～ 多良岳材加工場 視察</a:t>
                </a:r>
                <a:endParaRPr kumimoji="0" lang="en-US" altLang="ja-JP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4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12:00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太良町役場駐車場 到着</a:t>
                </a:r>
                <a:endParaRPr kumimoji="0" lang="ja-JP" altLang="en-US" sz="5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　　　                         </a:t>
                </a:r>
                <a:r>
                  <a:rPr kumimoji="0" lang="en-US" altLang="ja-JP" sz="16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※</a:t>
                </a:r>
                <a:r>
                  <a:rPr kumimoji="0" lang="ja-JP" altLang="en-US" sz="16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ツアーは貸切バスで移動します</a:t>
                </a:r>
                <a:endParaRPr kumimoji="0" lang="en-US" altLang="ja-JP" sz="16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4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5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②赤堀楠雄氏  </a:t>
                </a:r>
                <a:r>
                  <a:rPr kumimoji="0" lang="en-US" altLang="ja-JP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”</a:t>
                </a: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森と未来</a:t>
                </a:r>
                <a:r>
                  <a:rPr kumimoji="0" lang="en-US" altLang="ja-JP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” </a:t>
                </a: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講演会</a:t>
                </a:r>
                <a:endParaRPr kumimoji="0" lang="en-US" altLang="ja-JP" sz="20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500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sz="2000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14:00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開演</a:t>
                </a:r>
                <a:endParaRPr kumimoji="0" lang="ja-JP" altLang="en-US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　　　　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14:00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～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15:30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講演</a:t>
                </a:r>
                <a:endParaRPr kumimoji="0" lang="ja-JP" altLang="en-US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　　　　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15:30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～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16:00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質疑応答</a:t>
                </a:r>
                <a:endParaRPr kumimoji="0" lang="ja-JP" altLang="en-US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</a:t>
                </a:r>
                <a:r>
                  <a:rPr kumimoji="0" lang="en-US" altLang="ja-JP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16:00</a:t>
                </a:r>
                <a:r>
                  <a:rPr kumimoji="0" lang="ja-JP" altLang="en-US" b="0" i="0" u="none" strike="noStrike" cap="none" normalizeH="0" baseline="0" dirty="0">
                    <a:effectLst>
                      <a:glow rad="63500">
                        <a:schemeClr val="bg1">
                          <a:alpha val="40000"/>
                        </a:schemeClr>
                      </a:glow>
                    </a:effectLst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　閉演</a:t>
                </a:r>
                <a:endParaRPr kumimoji="0" lang="ja-JP" altLang="en-US" b="0" i="0" u="none" strike="noStrike" cap="none" normalizeH="0" baseline="0" dirty="0">
                  <a:effectLst>
                    <a:glow rad="63500">
                      <a:schemeClr val="bg1">
                        <a:alpha val="40000"/>
                      </a:schemeClr>
                    </a:glow>
                  </a:effectLst>
                  <a:latin typeface="Arial" panose="020B0604020202020204" pitchFamily="34" charset="0"/>
                </a:endParaRPr>
              </a:p>
            </p:txBody>
          </p:sp>
          <p:sp>
            <p:nvSpPr>
              <p:cNvPr id="7" name="正方形/長方形 23">
                <a:extLst>
                  <a:ext uri="{FF2B5EF4-FFF2-40B4-BE49-F238E27FC236}">
                    <a16:creationId xmlns:a16="http://schemas.microsoft.com/office/drawing/2014/main" id="{567B5F1A-124E-E827-155E-99FC0237092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370210" y="9397389"/>
                <a:ext cx="6270511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914400"/>
                <a:r>
                  <a:rPr kumimoji="0" lang="ja-JP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お問合せ先　</a:t>
                </a:r>
                <a:r>
                  <a:rPr kumimoji="0" lang="ja-JP" altLang="ja-JP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佐賀県杵藤農林事務所 林務課 普及担当</a:t>
                </a:r>
                <a:r>
                  <a:rPr kumimoji="0" lang="ja-JP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（</a:t>
                </a:r>
                <a:r>
                  <a:rPr lang="ja-JP" altLang="en-US" sz="1400" dirty="0">
                    <a:solidFill>
                      <a:srgbClr val="000000"/>
                    </a:solidFill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小杉）</a:t>
                </a:r>
                <a:endParaRPr kumimoji="0" lang="ja-JP" altLang="ja-JP" sz="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6858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                   TEL</a:t>
                </a:r>
                <a:r>
                  <a:rPr kumimoji="0" lang="ja-JP" altLang="en-US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：</a:t>
                </a:r>
                <a:r>
                  <a:rPr kumimoji="0" lang="en-US" altLang="ja-JP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0954-63-5116</a:t>
                </a:r>
                <a:endPara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  <p:sp>
            <p:nvSpPr>
              <p:cNvPr id="19" name="正方形/長方形 23">
                <a:extLst>
                  <a:ext uri="{FF2B5EF4-FFF2-40B4-BE49-F238E27FC236}">
                    <a16:creationId xmlns:a16="http://schemas.microsoft.com/office/drawing/2014/main" id="{2D12828A-6198-E3BE-9196-1E80108184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203962" y="8360006"/>
                <a:ext cx="6654038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indent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6858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ja-JP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1143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申込先　　 </a:t>
                </a:r>
                <a:r>
                  <a:rPr kumimoji="0" lang="en-US" altLang="ja-JP" sz="2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FAX</a:t>
                </a:r>
                <a:r>
                  <a:rPr kumimoji="0" lang="ja-JP" altLang="en-US" sz="2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：０９５４－６２－５１５９</a:t>
                </a:r>
                <a:r>
                  <a:rPr lang="ja-JP" altLang="en-US" sz="2200" dirty="0"/>
                  <a:t>　　　　</a:t>
                </a:r>
                <a:r>
                  <a:rPr kumimoji="0" lang="ja-JP" altLang="en-US" sz="2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 　　　</a:t>
                </a:r>
                <a:endParaRPr kumimoji="0" lang="en-US" altLang="ja-JP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游明朝" panose="02020400000000000000" pitchFamily="18" charset="-128"/>
                  <a:ea typeface="UD デジタル 教科書体 N-B" panose="02020700000000000000" pitchFamily="17" charset="-128"/>
                  <a:cs typeface="Times New Roman" panose="02020603050405020304" pitchFamily="18" charset="0"/>
                </a:endParaRPr>
              </a:p>
              <a:p>
                <a:pPr marL="0" marR="0" lvl="0" indent="6858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2200" dirty="0">
                    <a:solidFill>
                      <a:srgbClr val="00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     MAIL</a:t>
                </a:r>
                <a:r>
                  <a:rPr kumimoji="0" lang="ja-JP" altLang="en-US" sz="22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游明朝" panose="02020400000000000000" pitchFamily="18" charset="-128"/>
                    <a:ea typeface="UD デジタル 教科書体 N-B" panose="02020700000000000000" pitchFamily="17" charset="-128"/>
                    <a:cs typeface="Times New Roman" panose="02020603050405020304" pitchFamily="18" charset="0"/>
                  </a:rPr>
                  <a:t>：</a:t>
                </a:r>
                <a:r>
                  <a:rPr kumimoji="0" lang="en-US" altLang="ja-JP" sz="2200" b="0" i="0" strike="noStrike" cap="none" normalizeH="0" baseline="0" dirty="0">
                    <a:ln>
                      <a:noFill/>
                    </a:ln>
                    <a:effectLst/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  <a:cs typeface="Times New Roman" panose="02020603050405020304" pitchFamily="18" charset="0"/>
                  </a:rPr>
                  <a:t>kitounourin@pref.saga.lg.jp</a:t>
                </a:r>
                <a:endParaRPr kumimoji="0" lang="en-US" altLang="ja-JP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  <a:p>
                <a:pPr marL="0" marR="0" lvl="0" indent="68580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885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147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小杉　茂（杵藤農林事務所）</dc:creator>
  <cp:lastModifiedBy>望岡　佑佳里（杵藤農林事務所）</cp:lastModifiedBy>
  <cp:revision>29</cp:revision>
  <cp:lastPrinted>2023-12-15T08:19:32Z</cp:lastPrinted>
  <dcterms:created xsi:type="dcterms:W3CDTF">2023-12-14T07:22:20Z</dcterms:created>
  <dcterms:modified xsi:type="dcterms:W3CDTF">2023-12-26T08:15:42Z</dcterms:modified>
</cp:coreProperties>
</file>